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264" r:id="rId2"/>
    <p:sldId id="266" r:id="rId3"/>
    <p:sldId id="299" r:id="rId4"/>
    <p:sldId id="306" r:id="rId5"/>
    <p:sldId id="271" r:id="rId6"/>
    <p:sldId id="283" r:id="rId7"/>
    <p:sldId id="273" r:id="rId8"/>
    <p:sldId id="276" r:id="rId9"/>
    <p:sldId id="305" r:id="rId10"/>
    <p:sldId id="308" r:id="rId11"/>
    <p:sldId id="295" r:id="rId1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42308" autoAdjust="0"/>
    <p:restoredTop sz="94723" autoAdjust="0"/>
  </p:normalViewPr>
  <p:slideViewPr>
    <p:cSldViewPr>
      <p:cViewPr>
        <p:scale>
          <a:sx n="107" d="100"/>
          <a:sy n="107" d="100"/>
        </p:scale>
        <p:origin x="18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FC12E4A-159B-4183-938F-12EBF274DEA6}" type="datetimeFigureOut">
              <a:rPr lang="en-US"/>
              <a:pPr/>
              <a:t>02/07/2013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2B2546D-5A65-4470-A63A-076BA8A6D3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8568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1929AC8-9C91-4442-B645-D67E38343AAB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8EF84CF-84E5-413B-A835-38E0314CB25E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34FEC01-BCB2-4B92-B826-E08371841BDF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F421DAA-3555-45B8-B1FB-E2C3C8E3A7E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A23CCB5-CC54-43EA-814C-F73B70538C5A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9FECD5B-16B3-4AF4-8E2C-3F55FF7863D4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AF7F25C-4A1A-452B-B636-F7A5530009B9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AE50640-95CE-4D5C-B832-8293806402D0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5963C6C-E89B-42B6-A46E-DC2C70745721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23241C-8B60-4BE2-8952-43B7FC7D2F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977A91-B675-499A-8F9A-BBDCED28B8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B6D4C7-E0BC-4CBF-BC60-4104855945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1954D1-3DC7-497A-8659-A9C504B5A6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53D895-DEC6-433B-B6CF-7D3947BE8F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A0F9EF-5A3E-4833-9976-80B8D40357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F9F2DB-5CFC-405C-A568-28B53E3BEE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DF9E5-C690-4CA5-9D20-405580F8B4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C9242B-FDD0-4D46-821B-793814A4BD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E41590-4FA8-42D6-BD67-6E9E433931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93CE80-5A33-4FC8-8EC2-E7CDDC70C2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362CCF-DC32-4CA8-9C89-6F876D785E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75E8BCE-1667-4571-A7BE-5EE6906E16B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7772400" cy="4267200"/>
          </a:xfrm>
        </p:spPr>
        <p:txBody>
          <a:bodyPr/>
          <a:lstStyle/>
          <a:p>
            <a:r>
              <a:rPr lang="en-US" smtClean="0"/>
              <a:t>(mass part/mass whole) x 100(%)</a:t>
            </a:r>
          </a:p>
          <a:p>
            <a:endParaRPr lang="en-US" smtClean="0"/>
          </a:p>
          <a:p>
            <a:r>
              <a:rPr lang="en-US" smtClean="0"/>
              <a:t>An aqueous solution of acetic acid is 20 percent by weight Acetic acid has a density of 1.0269 g/mL.  How many moles of acetic acid are contained in 35 mL of this solution?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Solution Concentration</a:t>
            </a:r>
            <a:br>
              <a:rPr lang="en-US" sz="4000" smtClean="0"/>
            </a:br>
            <a:r>
              <a:rPr lang="en-US" sz="4000" smtClean="0"/>
              <a:t>Mass percent</a:t>
            </a:r>
          </a:p>
        </p:txBody>
      </p:sp>
      <p:sp>
        <p:nvSpPr>
          <p:cNvPr id="6148" name="TextBox 5"/>
          <p:cNvSpPr txBox="1">
            <a:spLocks noChangeArrowheads="1"/>
          </p:cNvSpPr>
          <p:nvPr/>
        </p:nvSpPr>
        <p:spPr bwMode="auto">
          <a:xfrm>
            <a:off x="5867400" y="6488113"/>
            <a:ext cx="3276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Practice problem      Tro – 4.55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The molar mass of a certain metal carbonate, MCO</a:t>
            </a:r>
            <a:r>
              <a:rPr lang="en-US" sz="2400" baseline="-25000" smtClean="0"/>
              <a:t>3</a:t>
            </a:r>
            <a:r>
              <a:rPr lang="en-US" sz="2400" smtClean="0"/>
              <a:t>, can be determined by adding an excess of HCl acid to react with all the carbonate and then “back titrating” the remaining acid with a NaOH solution.  </a:t>
            </a:r>
          </a:p>
          <a:p>
            <a:r>
              <a:rPr lang="en-US" sz="2400" smtClean="0"/>
              <a:t>Write the equations for these reactions</a:t>
            </a:r>
          </a:p>
          <a:p>
            <a:r>
              <a:rPr lang="en-US" sz="2400" smtClean="0"/>
              <a:t>In a certain experiment, 20.00 mL of 0.0800 M HCl were added to a 0.1022 g sample of MCO</a:t>
            </a:r>
            <a:r>
              <a:rPr lang="en-US" sz="2400" baseline="-25000" smtClean="0"/>
              <a:t>3</a:t>
            </a:r>
            <a:r>
              <a:rPr lang="en-US" sz="2400" smtClean="0"/>
              <a:t>.  The excess HCl required 5.64 mL of 0.1000 M NaOH for neutralization.  Calculate the molar mass of the carbonate and identify M.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Challenge Problem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 19.264 gram sample of a mixture of MgCl</a:t>
            </a:r>
            <a:r>
              <a:rPr lang="en-US" baseline="-25000" smtClean="0"/>
              <a:t>2</a:t>
            </a:r>
            <a:r>
              <a:rPr lang="en-US" smtClean="0"/>
              <a:t> and CsCl is dissolved in water and treated with excess AgNO</a:t>
            </a:r>
            <a:r>
              <a:rPr lang="en-US" baseline="-25000" smtClean="0"/>
              <a:t>3</a:t>
            </a:r>
            <a:r>
              <a:rPr lang="en-US" smtClean="0"/>
              <a:t> so that ALL the chloride precipitates as AgCl.  The mass of dried AgCl is 43.668 grams.  Calculate the mass CsCl in the sample.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267200"/>
          </a:xfrm>
        </p:spPr>
        <p:txBody>
          <a:bodyPr/>
          <a:lstStyle/>
          <a:p>
            <a:r>
              <a:rPr lang="en-US" sz="3600" smtClean="0"/>
              <a:t>Mole solute/ Liter solution</a:t>
            </a:r>
          </a:p>
          <a:p>
            <a:endParaRPr lang="en-US" sz="3600" smtClean="0"/>
          </a:p>
          <a:p>
            <a:r>
              <a:rPr lang="en-US" smtClean="0"/>
              <a:t>For Dilution -- M</a:t>
            </a:r>
            <a:r>
              <a:rPr lang="en-US" baseline="-25000" smtClean="0"/>
              <a:t>1</a:t>
            </a:r>
            <a:r>
              <a:rPr lang="en-US" smtClean="0"/>
              <a:t>V</a:t>
            </a:r>
            <a:r>
              <a:rPr lang="en-US" baseline="-25000" smtClean="0"/>
              <a:t>1</a:t>
            </a:r>
            <a:r>
              <a:rPr lang="en-US" smtClean="0"/>
              <a:t> = M</a:t>
            </a:r>
            <a:r>
              <a:rPr lang="en-US" baseline="-25000" smtClean="0"/>
              <a:t>2</a:t>
            </a:r>
            <a:r>
              <a:rPr lang="en-US" smtClean="0"/>
              <a:t>V</a:t>
            </a:r>
            <a:r>
              <a:rPr lang="en-US" baseline="-25000" smtClean="0"/>
              <a:t>2</a:t>
            </a:r>
            <a:endParaRPr lang="en-US" smtClean="0"/>
          </a:p>
          <a:p>
            <a:pPr lvl="1"/>
            <a:r>
              <a:rPr lang="en-US" smtClean="0"/>
              <a:t>A chemist wants to prepare 0.25 M HCl.  Commercial HCl is 12.4M.  How many mL of the concentrated acid does the chemist require to make up 1.50 L of the dilute acid?</a:t>
            </a:r>
            <a:endParaRPr lang="en-US" sz="32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4000" smtClean="0"/>
              <a:t>Solution Concentration</a:t>
            </a:r>
            <a:br>
              <a:rPr lang="en-US" sz="4000" smtClean="0"/>
            </a:br>
            <a:r>
              <a:rPr lang="en-US" sz="4000" smtClean="0"/>
              <a:t>Molarity (M)</a:t>
            </a:r>
          </a:p>
        </p:txBody>
      </p:sp>
      <p:sp>
        <p:nvSpPr>
          <p:cNvPr id="7172" name="TextBox 5"/>
          <p:cNvSpPr txBox="1">
            <a:spLocks noChangeArrowheads="1"/>
          </p:cNvSpPr>
          <p:nvPr/>
        </p:nvSpPr>
        <p:spPr bwMode="auto">
          <a:xfrm>
            <a:off x="5410200" y="6488113"/>
            <a:ext cx="3733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Practice problems       Tro – 4.59-4.62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2057400"/>
          </a:xfrm>
        </p:spPr>
        <p:txBody>
          <a:bodyPr/>
          <a:lstStyle/>
          <a:p>
            <a:r>
              <a:rPr lang="en-US" smtClean="0"/>
              <a:t>Conversion of % to molarity</a:t>
            </a:r>
          </a:p>
          <a:p>
            <a:pPr lvl="1"/>
            <a:r>
              <a:rPr lang="en-US" smtClean="0"/>
              <a:t>A 35.0% solution of glucose (C</a:t>
            </a:r>
            <a:r>
              <a:rPr lang="en-US" baseline="-25000" smtClean="0"/>
              <a:t>6</a:t>
            </a:r>
            <a:r>
              <a:rPr lang="en-US" smtClean="0"/>
              <a:t>H</a:t>
            </a:r>
            <a:r>
              <a:rPr lang="en-US" baseline="-25000" smtClean="0"/>
              <a:t>12</a:t>
            </a:r>
            <a:r>
              <a:rPr lang="en-US" smtClean="0"/>
              <a:t>O</a:t>
            </a:r>
            <a:r>
              <a:rPr lang="en-US" baseline="-25000" smtClean="0"/>
              <a:t>6</a:t>
            </a:r>
            <a:r>
              <a:rPr lang="en-US" smtClean="0"/>
              <a:t>) has a density of 1.28 g/mL.  What is the molarity of the solution?</a:t>
            </a:r>
            <a:endParaRPr lang="en-US" sz="32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4000" smtClean="0"/>
              <a:t>Solution Concentration</a:t>
            </a:r>
            <a:br>
              <a:rPr lang="en-US" sz="4000" smtClean="0"/>
            </a:br>
            <a:r>
              <a:rPr lang="en-US" sz="4000" smtClean="0"/>
              <a:t>Molarity (M)</a:t>
            </a:r>
          </a:p>
        </p:txBody>
      </p:sp>
      <p:sp>
        <p:nvSpPr>
          <p:cNvPr id="8196" name="TextBox 5"/>
          <p:cNvSpPr txBox="1">
            <a:spLocks noChangeArrowheads="1"/>
          </p:cNvSpPr>
          <p:nvPr/>
        </p:nvSpPr>
        <p:spPr bwMode="auto">
          <a:xfrm>
            <a:off x="5334000" y="6488113"/>
            <a:ext cx="3810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Practice problems       Tro – 4.95-4.96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smtClean="0"/>
              <a:t>Solution Stoichiometry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sz="2400" smtClean="0"/>
              <a:t>Some sulfuric acid is spilled on a lab bench.  It can be neutralized by sprinkling sodium bicarbonate on it and then mopping up the resultant solution.  The sodium bicarbonate reacts with sulfuric acid as follows:</a:t>
            </a:r>
          </a:p>
          <a:p>
            <a:endParaRPr lang="en-US" sz="2400" smtClean="0"/>
          </a:p>
          <a:p>
            <a:r>
              <a:rPr lang="en-US" sz="2400" smtClean="0"/>
              <a:t>2NaHCO</a:t>
            </a:r>
            <a:r>
              <a:rPr lang="en-US" sz="2400" baseline="-25000" smtClean="0"/>
              <a:t>3</a:t>
            </a:r>
            <a:r>
              <a:rPr lang="en-US" sz="1800" i="1" smtClean="0"/>
              <a:t>(s</a:t>
            </a:r>
            <a:r>
              <a:rPr lang="en-US" sz="1600" i="1" smtClean="0"/>
              <a:t>)</a:t>
            </a:r>
            <a:r>
              <a:rPr lang="en-US" sz="2400" smtClean="0"/>
              <a:t> + H</a:t>
            </a:r>
            <a:r>
              <a:rPr lang="en-US" sz="2400" baseline="-25000" smtClean="0"/>
              <a:t>2</a:t>
            </a:r>
            <a:r>
              <a:rPr lang="en-US" sz="2400" smtClean="0"/>
              <a:t>SO</a:t>
            </a:r>
            <a:r>
              <a:rPr lang="en-US" sz="2400" baseline="-25000" smtClean="0"/>
              <a:t>4</a:t>
            </a:r>
            <a:r>
              <a:rPr lang="en-US" sz="1600" i="1" smtClean="0"/>
              <a:t>(aq) </a:t>
            </a:r>
            <a:r>
              <a:rPr lang="en-US" sz="2400" smtClean="0">
                <a:sym typeface="Wingdings" pitchFamily="2" charset="2"/>
              </a:rPr>
              <a:t> Na</a:t>
            </a:r>
            <a:r>
              <a:rPr lang="en-US" sz="2400" baseline="-25000" smtClean="0">
                <a:sym typeface="Wingdings" pitchFamily="2" charset="2"/>
              </a:rPr>
              <a:t>2</a:t>
            </a:r>
            <a:r>
              <a:rPr lang="en-US" sz="2400" smtClean="0">
                <a:sym typeface="Wingdings" pitchFamily="2" charset="2"/>
              </a:rPr>
              <a:t>SO</a:t>
            </a:r>
            <a:r>
              <a:rPr lang="en-US" sz="2400" baseline="-25000" smtClean="0">
                <a:sym typeface="Wingdings" pitchFamily="2" charset="2"/>
              </a:rPr>
              <a:t>4</a:t>
            </a:r>
            <a:r>
              <a:rPr lang="en-US" sz="1600" i="1" smtClean="0">
                <a:sym typeface="Wingdings" pitchFamily="2" charset="2"/>
              </a:rPr>
              <a:t>(aq) </a:t>
            </a:r>
            <a:r>
              <a:rPr lang="en-US" sz="2400" smtClean="0">
                <a:sym typeface="Wingdings" pitchFamily="2" charset="2"/>
              </a:rPr>
              <a:t>+ 2H</a:t>
            </a:r>
            <a:r>
              <a:rPr lang="en-US" sz="2400" baseline="-25000" smtClean="0">
                <a:sym typeface="Wingdings" pitchFamily="2" charset="2"/>
              </a:rPr>
              <a:t>2</a:t>
            </a:r>
            <a:r>
              <a:rPr lang="en-US" sz="2400" smtClean="0">
                <a:sym typeface="Wingdings" pitchFamily="2" charset="2"/>
              </a:rPr>
              <a:t>O</a:t>
            </a:r>
            <a:r>
              <a:rPr lang="en-US" sz="1600" i="1" smtClean="0">
                <a:sym typeface="Wingdings" pitchFamily="2" charset="2"/>
              </a:rPr>
              <a:t>(l) </a:t>
            </a:r>
            <a:r>
              <a:rPr lang="en-US" sz="2400" smtClean="0">
                <a:sym typeface="Wingdings" pitchFamily="2" charset="2"/>
              </a:rPr>
              <a:t>+ 2CO</a:t>
            </a:r>
            <a:r>
              <a:rPr lang="en-US" sz="2400" baseline="-25000" smtClean="0">
                <a:sym typeface="Wingdings" pitchFamily="2" charset="2"/>
              </a:rPr>
              <a:t>2</a:t>
            </a:r>
            <a:r>
              <a:rPr lang="en-US" sz="1600" smtClean="0">
                <a:sym typeface="Wingdings" pitchFamily="2" charset="2"/>
              </a:rPr>
              <a:t>(g)</a:t>
            </a:r>
          </a:p>
          <a:p>
            <a:endParaRPr lang="en-US" sz="1600" smtClean="0">
              <a:sym typeface="Wingdings" pitchFamily="2" charset="2"/>
            </a:endParaRPr>
          </a:p>
          <a:p>
            <a:r>
              <a:rPr lang="en-US" sz="2400" smtClean="0"/>
              <a:t>Sodium bicarbonate is added until the fizzing due to the formation of CO</a:t>
            </a:r>
            <a:r>
              <a:rPr lang="en-US" sz="2400" baseline="-25000" smtClean="0"/>
              <a:t>2</a:t>
            </a:r>
            <a:r>
              <a:rPr lang="en-US" sz="2400" smtClean="0"/>
              <a:t>(g) stops.  If 27 mL of 6.0M H</a:t>
            </a:r>
            <a:r>
              <a:rPr lang="en-US" sz="2400" baseline="-25000" smtClean="0"/>
              <a:t>2</a:t>
            </a:r>
            <a:r>
              <a:rPr lang="en-US" sz="2400" smtClean="0"/>
              <a:t>SO</a:t>
            </a:r>
            <a:r>
              <a:rPr lang="en-US" sz="2400" baseline="-25000" smtClean="0"/>
              <a:t>4</a:t>
            </a:r>
            <a:r>
              <a:rPr lang="en-US" sz="2400" smtClean="0"/>
              <a:t> was spilled, what if the minimum mass of NaHCO</a:t>
            </a:r>
            <a:r>
              <a:rPr lang="en-US" sz="2400" baseline="-25000" smtClean="0"/>
              <a:t>3</a:t>
            </a:r>
            <a:r>
              <a:rPr lang="en-US" sz="2400" smtClean="0"/>
              <a:t> that must be added to the spill to neutralize the acid?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Solution Stoichiometry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8382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/>
              <a:t>581 mL of 0.342 M Barium nitrate [Ba(NO</a:t>
            </a:r>
            <a:r>
              <a:rPr lang="en-US" sz="3200" baseline="-25000"/>
              <a:t>3</a:t>
            </a:r>
            <a:r>
              <a:rPr lang="en-US" sz="3200"/>
              <a:t>)</a:t>
            </a:r>
            <a:r>
              <a:rPr lang="en-US" sz="3200" baseline="-25000"/>
              <a:t>2</a:t>
            </a:r>
            <a:r>
              <a:rPr lang="en-US" sz="3200"/>
              <a:t>] are mixed with 264 mL of 0.631 M potassium sulfate (K</a:t>
            </a:r>
            <a:r>
              <a:rPr lang="en-US" sz="3200" baseline="-25000"/>
              <a:t>2</a:t>
            </a:r>
            <a:r>
              <a:rPr lang="en-US" sz="3200"/>
              <a:t>SO</a:t>
            </a:r>
            <a:r>
              <a:rPr lang="en-US" sz="3200" baseline="-25000"/>
              <a:t>4</a:t>
            </a:r>
            <a:r>
              <a:rPr lang="en-US" sz="3200"/>
              <a:t>).  Write the molecular, ionic, and net ionic reactions for this reaction, calculate the mass of any precipitate produced and inventory the ions in solution after precipitation.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3962400" y="6488113"/>
            <a:ext cx="5181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Practice problems       Tro – 4.116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609600"/>
            <a:ext cx="7239000" cy="1981200"/>
          </a:xfrm>
        </p:spPr>
        <p:txBody>
          <a:bodyPr/>
          <a:lstStyle/>
          <a:p>
            <a:r>
              <a:rPr lang="en-US" sz="2800" smtClean="0"/>
              <a:t>A 35.49 mL sample of 0.2430 M H</a:t>
            </a:r>
            <a:r>
              <a:rPr lang="en-US" sz="2800" baseline="-25000" smtClean="0"/>
              <a:t>2</a:t>
            </a:r>
            <a:r>
              <a:rPr lang="en-US" sz="2800" smtClean="0"/>
              <a:t>SO</a:t>
            </a:r>
            <a:r>
              <a:rPr lang="en-US" sz="2800" baseline="-25000" smtClean="0"/>
              <a:t>4</a:t>
            </a:r>
            <a:r>
              <a:rPr lang="en-US" sz="2800" smtClean="0"/>
              <a:t> is mixed with 65.33 mL of a 0.4199 M sample of KOH.  Determine the concentration of all ions in solution, the pH, and pOH.</a:t>
            </a:r>
          </a:p>
        </p:txBody>
      </p:sp>
      <p:graphicFrame>
        <p:nvGraphicFramePr>
          <p:cNvPr id="29720" name="Group 24"/>
          <p:cNvGraphicFramePr>
            <a:graphicFrameLocks noGrp="1"/>
          </p:cNvGraphicFramePr>
          <p:nvPr>
            <p:ph sz="half" idx="2"/>
          </p:nvPr>
        </p:nvGraphicFramePr>
        <p:xfrm>
          <a:off x="990600" y="4267200"/>
          <a:ext cx="7620000" cy="2238375"/>
        </p:xfrm>
        <a:graphic>
          <a:graphicData uri="http://schemas.openxmlformats.org/drawingml/2006/table">
            <a:tbl>
              <a:tblPr/>
              <a:tblGrid>
                <a:gridCol w="3810000"/>
                <a:gridCol w="3810000"/>
              </a:tblGrid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 = -log [H</a:t>
                      </a:r>
                      <a:r>
                        <a:rPr kumimoji="0" lang="en-US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en-US" sz="3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[H</a:t>
                      </a:r>
                      <a:r>
                        <a:rPr kumimoji="0" lang="en-US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en-US" sz="3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] = 10</a:t>
                      </a:r>
                      <a:r>
                        <a:rPr kumimoji="0" lang="en-US" sz="3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-pH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pOH = -log [OH</a:t>
                      </a:r>
                      <a:r>
                        <a:rPr kumimoji="0" lang="en-US" sz="3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[OH</a:t>
                      </a:r>
                      <a:r>
                        <a:rPr kumimoji="0" lang="en-US" sz="3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] = 10</a:t>
                      </a:r>
                      <a:r>
                        <a:rPr kumimoji="0" lang="en-US" sz="3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-pOH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 + pOH = 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[H</a:t>
                      </a:r>
                      <a:r>
                        <a:rPr kumimoji="0" lang="en-US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en-US" sz="3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][OH</a:t>
                      </a:r>
                      <a:r>
                        <a:rPr kumimoji="0" lang="en-US" sz="3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]=10</a:t>
                      </a:r>
                      <a:r>
                        <a:rPr kumimoji="0" lang="en-US" sz="3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-14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kumimoji="0" lang="en-US" sz="3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1447800" y="35814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Remember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3886200"/>
          </a:xfrm>
        </p:spPr>
        <p:txBody>
          <a:bodyPr/>
          <a:lstStyle/>
          <a:p>
            <a:r>
              <a:rPr lang="en-US" smtClean="0"/>
              <a:t>A noncarbonated soft drink contains an unknown amount of citric acid, H</a:t>
            </a:r>
            <a:r>
              <a:rPr lang="en-US" baseline="-25000" smtClean="0"/>
              <a:t>3</a:t>
            </a:r>
            <a:r>
              <a:rPr lang="en-US" smtClean="0"/>
              <a:t>C</a:t>
            </a:r>
            <a:r>
              <a:rPr lang="en-US" baseline="-25000" smtClean="0"/>
              <a:t>6</a:t>
            </a:r>
            <a:r>
              <a:rPr lang="en-US" smtClean="0"/>
              <a:t>H</a:t>
            </a:r>
            <a:r>
              <a:rPr lang="en-US" baseline="-25000" smtClean="0"/>
              <a:t>5</a:t>
            </a:r>
            <a:r>
              <a:rPr lang="en-US" smtClean="0"/>
              <a:t>O</a:t>
            </a:r>
            <a:r>
              <a:rPr lang="en-US" baseline="-25000" smtClean="0"/>
              <a:t>7</a:t>
            </a:r>
            <a:r>
              <a:rPr lang="en-US" smtClean="0"/>
              <a:t>.  If 100.0 mL of the soft drink requires 33.51 mL of 0.01024 M NaOH to neutralize the citric acid completely, what is the concentration of citric acid in the soft drink in moles/liter (M)?  In equivalents/liter (N)?</a:t>
            </a:r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Titrations</a:t>
            </a:r>
          </a:p>
        </p:txBody>
      </p:sp>
      <p:sp>
        <p:nvSpPr>
          <p:cNvPr id="12292" name="TextBox 5"/>
          <p:cNvSpPr txBox="1">
            <a:spLocks noChangeArrowheads="1"/>
          </p:cNvSpPr>
          <p:nvPr/>
        </p:nvSpPr>
        <p:spPr bwMode="auto">
          <a:xfrm>
            <a:off x="4800600" y="6488113"/>
            <a:ext cx="434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Practice problems       Tro – 4.84, 4.110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7772400" cy="4114800"/>
          </a:xfrm>
        </p:spPr>
        <p:txBody>
          <a:bodyPr/>
          <a:lstStyle/>
          <a:p>
            <a:r>
              <a:rPr lang="en-US" smtClean="0"/>
              <a:t>Suppose you are given a 4.554 g sample that is a mixture of oxalic acid, H</a:t>
            </a:r>
            <a:r>
              <a:rPr lang="en-US" baseline="-25000" smtClean="0"/>
              <a:t>2</a:t>
            </a:r>
            <a:r>
              <a:rPr lang="en-US" smtClean="0"/>
              <a:t>C</a:t>
            </a:r>
            <a:r>
              <a:rPr lang="en-US" baseline="-25000" smtClean="0"/>
              <a:t>2</a:t>
            </a:r>
            <a:r>
              <a:rPr lang="en-US" smtClean="0"/>
              <a:t>O</a:t>
            </a:r>
            <a:r>
              <a:rPr lang="en-US" baseline="-25000" smtClean="0"/>
              <a:t>4</a:t>
            </a:r>
            <a:r>
              <a:rPr lang="en-US" smtClean="0"/>
              <a:t>, and another solid that does not react with sodium hydroxide.  If 29.58 mL of 0.5501 M NaOH is required to titrate the oxalic acid in the 4.554 g sample, what is the weight percent of oxalic acid in the mixture?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685800" y="304800"/>
            <a:ext cx="7772400" cy="5791200"/>
          </a:xfrm>
        </p:spPr>
        <p:txBody>
          <a:bodyPr/>
          <a:lstStyle/>
          <a:p>
            <a:r>
              <a:rPr lang="en-US" smtClean="0"/>
              <a:t>An unknown solid acid is either citric acid or tartaric acid.  To determine which acid you have, you titrate a sample of the solid with aqueous NaOH and from this determine the molar mass of the unknown acid.  A 0.956 g sample was titrated with 29.1 mL of 0.513 M NaOH.  The formulas for the acids are</a:t>
            </a:r>
          </a:p>
          <a:p>
            <a:endParaRPr lang="en-US" smtClean="0"/>
          </a:p>
          <a:p>
            <a:r>
              <a:rPr lang="en-US" smtClean="0"/>
              <a:t>Citric acid H</a:t>
            </a:r>
            <a:r>
              <a:rPr lang="en-US" baseline="-25000" smtClean="0"/>
              <a:t>3</a:t>
            </a:r>
            <a:r>
              <a:rPr lang="en-US" smtClean="0"/>
              <a:t>C</a:t>
            </a:r>
            <a:r>
              <a:rPr lang="en-US" baseline="-25000" smtClean="0"/>
              <a:t>6</a:t>
            </a:r>
            <a:r>
              <a:rPr lang="en-US" smtClean="0"/>
              <a:t>H</a:t>
            </a:r>
            <a:r>
              <a:rPr lang="en-US" baseline="-25000" smtClean="0"/>
              <a:t>5</a:t>
            </a:r>
            <a:r>
              <a:rPr lang="en-US" smtClean="0"/>
              <a:t>O</a:t>
            </a:r>
            <a:r>
              <a:rPr lang="en-US" baseline="-25000" smtClean="0"/>
              <a:t>7</a:t>
            </a:r>
          </a:p>
          <a:p>
            <a:r>
              <a:rPr lang="en-US" smtClean="0"/>
              <a:t>Tartaric acid H</a:t>
            </a:r>
            <a:r>
              <a:rPr lang="en-US" baseline="-25000" smtClean="0"/>
              <a:t>2</a:t>
            </a:r>
            <a:r>
              <a:rPr lang="en-US" smtClean="0"/>
              <a:t>C</a:t>
            </a:r>
            <a:r>
              <a:rPr lang="en-US" baseline="-25000" smtClean="0"/>
              <a:t>4</a:t>
            </a:r>
            <a:r>
              <a:rPr lang="en-US" smtClean="0"/>
              <a:t>H</a:t>
            </a:r>
            <a:r>
              <a:rPr lang="en-US" baseline="-25000" smtClean="0"/>
              <a:t>4</a:t>
            </a:r>
            <a:r>
              <a:rPr lang="en-US" smtClean="0"/>
              <a:t>O</a:t>
            </a:r>
            <a:r>
              <a:rPr lang="en-US" baseline="-25000" smtClean="0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1500</TotalTime>
  <Words>711</Words>
  <Application>Microsoft Office PowerPoint</Application>
  <PresentationFormat>On-screen Show (4:3)</PresentationFormat>
  <Paragraphs>55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Solution Concentration Mass percent</vt:lpstr>
      <vt:lpstr>Solution Concentration Molarity (M)</vt:lpstr>
      <vt:lpstr>Solution Concentration Molarity (M)</vt:lpstr>
      <vt:lpstr>Solution Stoichiometry</vt:lpstr>
      <vt:lpstr>Solution Stoichiometry</vt:lpstr>
      <vt:lpstr>PowerPoint Presentation</vt:lpstr>
      <vt:lpstr>Titrations</vt:lpstr>
      <vt:lpstr>Titrations</vt:lpstr>
      <vt:lpstr>PowerPoint Presentation</vt:lpstr>
      <vt:lpstr>PowerPoint Presentation</vt:lpstr>
      <vt:lpstr>Challenge Problem</vt:lpstr>
    </vt:vector>
  </TitlesOfParts>
  <Company>GCCCD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3 - Formulas, Equations, and Moles</dc:title>
  <dc:creator>Grossmont-Cuyamaca Comm Coll</dc:creator>
  <cp:lastModifiedBy>cary.willard</cp:lastModifiedBy>
  <cp:revision>38</cp:revision>
  <cp:lastPrinted>2012-02-10T00:29:19Z</cp:lastPrinted>
  <dcterms:created xsi:type="dcterms:W3CDTF">2001-09-05T15:51:18Z</dcterms:created>
  <dcterms:modified xsi:type="dcterms:W3CDTF">2013-02-07T19:41:48Z</dcterms:modified>
</cp:coreProperties>
</file>